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6" r:id="rId3"/>
    <p:sldId id="265" r:id="rId4"/>
    <p:sldId id="267" r:id="rId5"/>
    <p:sldId id="270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9A01E-4C92-44A4-AFE1-F9F750C1C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C82E9-2286-4ACE-83FD-422CDF7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50AAF-6D91-44E4-8B84-5565D73F0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7150-6F2C-41D8-9C5B-09E732A268D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FBD97-C95B-4E51-9384-59C174CB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1472A-31DE-4892-8C67-11558177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7A02-0BE3-4F63-9288-7D89B8A53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58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6BB7-4854-43BD-819E-DD132A56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B9AE0-352D-4830-844F-59CBB5A7F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89DB1-FCF5-4B84-A157-50379F98C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7150-6F2C-41D8-9C5B-09E732A268D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25296-EE17-44ED-BDAC-9A9AD92A3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E5F7B-7C81-4526-830A-685823FCD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7A02-0BE3-4F63-9288-7D89B8A53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7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34BF30-8DE1-4D74-9470-D02D5AF4CC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AF464-3868-4316-BA29-E5E64EE59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4C447-D2C9-4370-9BCA-4E4BA1401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7150-6F2C-41D8-9C5B-09E732A268D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30B5B-86C0-4395-833B-A0A89840B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83906-23F8-4C03-8666-4F1A966F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7A02-0BE3-4F63-9288-7D89B8A53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1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C220E-B073-4BD4-ADFE-5059264A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B91D-EF9F-4909-AC95-9B994A89F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FBAA-0C38-4B69-9D94-9614BCB7A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7150-6F2C-41D8-9C5B-09E732A268D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B1756-8146-432D-B773-3CF064520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CE2C5-BFAD-4A9A-B30C-465B4AF1C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7A02-0BE3-4F63-9288-7D89B8A53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4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A90FB-3AD4-41F9-9D6D-F904E8379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41959-83F8-496E-94F2-510AC7BE8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E0B8D-3029-4D18-B119-BC5CC7EAD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7150-6F2C-41D8-9C5B-09E732A268D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C3494-66BF-4FB1-8A83-A17396E0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9C3A3-91A9-47D4-B089-5FA99B00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7A02-0BE3-4F63-9288-7D89B8A53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3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3BDE-9348-4E3B-A0A1-57B1F5575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53251-A330-426D-A319-10B442CC2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9A3440-16A2-4082-BD72-70724CAD1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7A683-7E58-4B8E-8E53-8C5FCD489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7150-6F2C-41D8-9C5B-09E732A268D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FC5A0-7CAB-4257-B084-6FF16C8A2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F537D-D61F-4452-808C-EC53FB25A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7A02-0BE3-4F63-9288-7D89B8A53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2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6FE64-4793-404A-B1FE-448F5C29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B6F730-7DC5-4A8A-B258-DB735F56F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F1724-57C4-4327-816B-5098D73BE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B87FF0-6093-41EC-966E-5D8B539E6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3E51F1-CF25-4219-BFEA-BA304EE450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A51F13-5C6C-4853-AABA-FA785BC17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7150-6F2C-41D8-9C5B-09E732A268D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942C06-6A91-4EDA-B40C-FD5CCAE20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367E16-3F6C-4232-8010-7B9D2AD69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7A02-0BE3-4F63-9288-7D89B8A53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6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4F894-3411-4AAD-A03F-6BD10B2C7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18E28A-9C84-4E1D-9BA6-4D197B73F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7150-6F2C-41D8-9C5B-09E732A268D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1965A7-51DF-41F3-99D5-C8C5A4BE2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75B79-BEB9-45FA-91ED-C42D39626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7A02-0BE3-4F63-9288-7D89B8A53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4B5F4D-0A12-4B89-9218-40EDA2240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7150-6F2C-41D8-9C5B-09E732A268D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538963-7635-4690-89F7-7E42F6B0B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29944-2A81-46D1-8726-257F7B641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7A02-0BE3-4F63-9288-7D89B8A53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6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C96E-0427-46E0-87C1-BB35DE135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0F467-F84A-486E-9797-46BD21E2F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1C9E9-6D26-4EB5-92C4-D09DB8F30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EE678-C03C-4A93-8277-5312E556E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7150-6F2C-41D8-9C5B-09E732A268D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032C8-3A8D-4283-A70B-AA336102E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FD170-5EF8-417A-AED7-9BF806190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7A02-0BE3-4F63-9288-7D89B8A53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8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2D9C2-5853-41D8-B459-D8B92E9A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CCC6F1-2DA3-408E-A45E-E08FAC08B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8E9EE-AC05-4ECA-9D96-32914E6FD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3B1AF-FBC1-41B2-9256-E2BF2928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7150-6F2C-41D8-9C5B-09E732A268D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9276F-9AC0-420D-8842-9AE36625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66F20-F6D6-4E21-AE93-CA1B39B0E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7A02-0BE3-4F63-9288-7D89B8A53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2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53DB7A-6151-483B-BEBF-AA56EFF11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71C13-3E1F-4C63-8B67-733DFA716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E32F6-AA2F-4A2C-87A0-15D73CEF5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37150-6F2C-41D8-9C5B-09E732A268D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B104B-0E03-4551-B21E-056027485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91F3A-660D-4299-871F-568353049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67A02-0BE3-4F63-9288-7D89B8A53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3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C012D4-2676-433B-ABB0-03C5C71170F3}"/>
              </a:ext>
            </a:extLst>
          </p:cNvPr>
          <p:cNvSpPr/>
          <p:nvPr/>
        </p:nvSpPr>
        <p:spPr>
          <a:xfrm>
            <a:off x="2798619" y="3105834"/>
            <a:ext cx="7232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Deep analysis of the major differences in Fire Emissions products between G16 and G19 during  the period from April 2 to April 4, 2025.</a:t>
            </a:r>
          </a:p>
        </p:txBody>
      </p:sp>
    </p:spTree>
    <p:extLst>
      <p:ext uri="{BB962C8B-B14F-4D97-AF65-F5344CB8AC3E}">
        <p14:creationId xmlns:p14="http://schemas.microsoft.com/office/powerpoint/2010/main" val="2680556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E12387-5CF8-4029-8D2D-9258D21B6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1" y="1311710"/>
            <a:ext cx="5520424" cy="4600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50F518-5612-4E94-BF3A-24D4CB9A5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054" y="1274876"/>
            <a:ext cx="5684165" cy="47368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F30F57-965A-4AA8-A674-BE0CAE19EA0F}"/>
              </a:ext>
            </a:extLst>
          </p:cNvPr>
          <p:cNvSpPr txBox="1"/>
          <p:nvPr/>
        </p:nvSpPr>
        <p:spPr>
          <a:xfrm>
            <a:off x="1844907" y="328251"/>
            <a:ext cx="9626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 tests for the RAVE system use only G16 or G19 data, without input from other satellites. The objective is to eliminate the influence of other satellite data.</a:t>
            </a:r>
            <a:endParaRPr lang="en-US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DAC95B0-86D5-40CE-B7D1-5B92679EFAC6}"/>
              </a:ext>
            </a:extLst>
          </p:cNvPr>
          <p:cNvSpPr/>
          <p:nvPr/>
        </p:nvSpPr>
        <p:spPr>
          <a:xfrm>
            <a:off x="2647709" y="3643278"/>
            <a:ext cx="591127" cy="5987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1FE7FA-FA05-4E50-BB16-558EA874AD0A}"/>
              </a:ext>
            </a:extLst>
          </p:cNvPr>
          <p:cNvSpPr/>
          <p:nvPr/>
        </p:nvSpPr>
        <p:spPr>
          <a:xfrm>
            <a:off x="8276211" y="3710606"/>
            <a:ext cx="591127" cy="5987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C1AE353-94DA-49B4-9131-DC7FE5932733}"/>
              </a:ext>
            </a:extLst>
          </p:cNvPr>
          <p:cNvSpPr/>
          <p:nvPr/>
        </p:nvSpPr>
        <p:spPr>
          <a:xfrm>
            <a:off x="9938328" y="4612258"/>
            <a:ext cx="674254" cy="5541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36EC664-0301-4A04-A7E7-66F37D109971}"/>
              </a:ext>
            </a:extLst>
          </p:cNvPr>
          <p:cNvSpPr/>
          <p:nvPr/>
        </p:nvSpPr>
        <p:spPr>
          <a:xfrm>
            <a:off x="4328054" y="4520740"/>
            <a:ext cx="674254" cy="5541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56D948-44FA-4775-AB26-544939640EAD}"/>
              </a:ext>
            </a:extLst>
          </p:cNvPr>
          <p:cNvSpPr txBox="1"/>
          <p:nvPr/>
        </p:nvSpPr>
        <p:spPr>
          <a:xfrm>
            <a:off x="1855685" y="1129174"/>
            <a:ext cx="2175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using G16 data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2A0488-7F4F-4B6C-BDB9-0CC12E7AAB68}"/>
              </a:ext>
            </a:extLst>
          </p:cNvPr>
          <p:cNvSpPr txBox="1"/>
          <p:nvPr/>
        </p:nvSpPr>
        <p:spPr>
          <a:xfrm>
            <a:off x="7576549" y="1090210"/>
            <a:ext cx="2175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using G19 data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62FB78-0806-4B50-B569-60EA9E5DDF05}"/>
              </a:ext>
            </a:extLst>
          </p:cNvPr>
          <p:cNvSpPr/>
          <p:nvPr/>
        </p:nvSpPr>
        <p:spPr>
          <a:xfrm>
            <a:off x="2027370" y="6202121"/>
            <a:ext cx="8585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Nearly identical spatial distribution patterns, but a larger difference in value magnitude</a:t>
            </a:r>
          </a:p>
        </p:txBody>
      </p:sp>
    </p:spTree>
    <p:extLst>
      <p:ext uri="{BB962C8B-B14F-4D97-AF65-F5344CB8AC3E}">
        <p14:creationId xmlns:p14="http://schemas.microsoft.com/office/powerpoint/2010/main" val="2183320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59AA9A-364E-4AE3-A3F1-5E3028946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689"/>
            <a:ext cx="4774019" cy="47740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CDF0BA-AB0D-4F20-AEB3-8CF32F38059F}"/>
              </a:ext>
            </a:extLst>
          </p:cNvPr>
          <p:cNvSpPr txBox="1"/>
          <p:nvPr/>
        </p:nvSpPr>
        <p:spPr>
          <a:xfrm>
            <a:off x="4622988" y="247358"/>
            <a:ext cx="4899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Raw FRP data analyses : G16 vs G19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DB64E5-72E3-490C-8D5C-44992AFC9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309" y="1355415"/>
            <a:ext cx="6858000" cy="3429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11023E-5A0A-4D13-B171-396C0307B202}"/>
              </a:ext>
            </a:extLst>
          </p:cNvPr>
          <p:cNvSpPr txBox="1"/>
          <p:nvPr/>
        </p:nvSpPr>
        <p:spPr>
          <a:xfrm>
            <a:off x="3056520" y="1372766"/>
            <a:ext cx="1191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Pixel level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59D6D7-C3A4-4950-8A38-0E6203D5E0ED}"/>
              </a:ext>
            </a:extLst>
          </p:cNvPr>
          <p:cNvSpPr txBox="1"/>
          <p:nvPr/>
        </p:nvSpPr>
        <p:spPr>
          <a:xfrm>
            <a:off x="6014644" y="1016861"/>
            <a:ext cx="5212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Total  accumulated FRP Accumulation across entire domain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F1DBFF-2323-4A8B-AC1B-FB5D80A41611}"/>
              </a:ext>
            </a:extLst>
          </p:cNvPr>
          <p:cNvSpPr/>
          <p:nvPr/>
        </p:nvSpPr>
        <p:spPr>
          <a:xfrm>
            <a:off x="2109917" y="5481906"/>
            <a:ext cx="92508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Analyses of the raw FRP from G16 and G19 FDC files further confirm that both satellites retrieve nearly identical spatial distribution patterns; however, the magnitude of the value difference is larger than expected.</a:t>
            </a:r>
          </a:p>
        </p:txBody>
      </p:sp>
    </p:spTree>
    <p:extLst>
      <p:ext uri="{BB962C8B-B14F-4D97-AF65-F5344CB8AC3E}">
        <p14:creationId xmlns:p14="http://schemas.microsoft.com/office/powerpoint/2010/main" val="1177992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0948ED-8F30-42CB-8EA9-2211E4062A99}"/>
              </a:ext>
            </a:extLst>
          </p:cNvPr>
          <p:cNvSpPr txBox="1"/>
          <p:nvPr/>
        </p:nvSpPr>
        <p:spPr>
          <a:xfrm>
            <a:off x="1392934" y="365219"/>
            <a:ext cx="8905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Application of NGFS fire product in fire emissions retrieval algorithm</a:t>
            </a:r>
          </a:p>
          <a:p>
            <a:pPr algn="ctr"/>
            <a:endParaRPr lang="en-US" sz="2400" b="1" dirty="0"/>
          </a:p>
          <a:p>
            <a:pPr algn="ctr"/>
            <a:br>
              <a:rPr lang="en-US" sz="2400" b="1" dirty="0"/>
            </a:br>
            <a:r>
              <a:rPr lang="en-US" sz="2400" b="1" dirty="0"/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C4B950-9B98-4E90-92F5-037E989D886E}"/>
              </a:ext>
            </a:extLst>
          </p:cNvPr>
          <p:cNvSpPr txBox="1"/>
          <p:nvPr/>
        </p:nvSpPr>
        <p:spPr>
          <a:xfrm>
            <a:off x="69114" y="1086047"/>
            <a:ext cx="75276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/>
              <a:t>FDCC product:  5-minute and CONUS data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/>
              <a:t>Date: April 8, 2025  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4808BF-CEE4-43D9-A713-7A6F5C05E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259" y="4420821"/>
            <a:ext cx="3429000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13B110-EA15-4003-9DF7-F5B33CB5D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049" y="2151137"/>
            <a:ext cx="3429000" cy="2286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9DE7BB-4E6F-4055-A649-E68617C6A9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325" y="2212731"/>
            <a:ext cx="3429000" cy="2286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38EF378-8B6B-4256-AA6E-940B5D9B7DC4}"/>
              </a:ext>
            </a:extLst>
          </p:cNvPr>
          <p:cNvSpPr/>
          <p:nvPr/>
        </p:nvSpPr>
        <p:spPr>
          <a:xfrm>
            <a:off x="3396026" y="1934879"/>
            <a:ext cx="1108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GOES-18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23D584-048C-4E01-BF6C-E649E2D18170}"/>
              </a:ext>
            </a:extLst>
          </p:cNvPr>
          <p:cNvSpPr/>
          <p:nvPr/>
        </p:nvSpPr>
        <p:spPr>
          <a:xfrm>
            <a:off x="8551774" y="1886266"/>
            <a:ext cx="1056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GOES-19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7ED8EB6-C6EF-4449-82A1-68E3C63DFD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596" y="4251960"/>
            <a:ext cx="3771900" cy="25146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9611CF8-4D4B-4410-80F0-27257F46D70F}"/>
              </a:ext>
            </a:extLst>
          </p:cNvPr>
          <p:cNvSpPr/>
          <p:nvPr/>
        </p:nvSpPr>
        <p:spPr>
          <a:xfrm>
            <a:off x="2576783" y="3294137"/>
            <a:ext cx="686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1600" dirty="0"/>
              <a:t>NGFS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683056-FE8A-490B-8984-48EA06DC9DE1}"/>
              </a:ext>
            </a:extLst>
          </p:cNvPr>
          <p:cNvSpPr/>
          <p:nvPr/>
        </p:nvSpPr>
        <p:spPr>
          <a:xfrm>
            <a:off x="7812724" y="3244334"/>
            <a:ext cx="686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1600" dirty="0"/>
              <a:t>NGFS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EF0D25-A66E-4666-8973-30B53F8D5C47}"/>
              </a:ext>
            </a:extLst>
          </p:cNvPr>
          <p:cNvSpPr/>
          <p:nvPr/>
        </p:nvSpPr>
        <p:spPr>
          <a:xfrm>
            <a:off x="6142368" y="280564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endParaRPr lang="en-US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C354A0E-80A1-4907-AA25-0B7DA7D8920A}"/>
              </a:ext>
            </a:extLst>
          </p:cNvPr>
          <p:cNvSpPr/>
          <p:nvPr/>
        </p:nvSpPr>
        <p:spPr>
          <a:xfrm>
            <a:off x="1392934" y="5523776"/>
            <a:ext cx="2367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1400" b="1" dirty="0"/>
              <a:t>Current operational product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AE4265-94B7-47CA-B167-77746B5104CF}"/>
              </a:ext>
            </a:extLst>
          </p:cNvPr>
          <p:cNvSpPr/>
          <p:nvPr/>
        </p:nvSpPr>
        <p:spPr>
          <a:xfrm>
            <a:off x="6442959" y="5563821"/>
            <a:ext cx="2367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1400" b="1" dirty="0"/>
              <a:t>Current operational product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BA8976-C450-4FF4-B29C-2CC1940CE12B}"/>
              </a:ext>
            </a:extLst>
          </p:cNvPr>
          <p:cNvSpPr/>
          <p:nvPr/>
        </p:nvSpPr>
        <p:spPr>
          <a:xfrm>
            <a:off x="44821" y="4380776"/>
            <a:ext cx="2344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All available hotspot pixels over the CONUS</a:t>
            </a:r>
          </a:p>
        </p:txBody>
      </p:sp>
    </p:spTree>
    <p:extLst>
      <p:ext uri="{BB962C8B-B14F-4D97-AF65-F5344CB8AC3E}">
        <p14:creationId xmlns:p14="http://schemas.microsoft.com/office/powerpoint/2010/main" val="3351347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BD1F5B-343A-4A07-85A1-A3243FFAF8F2}"/>
              </a:ext>
            </a:extLst>
          </p:cNvPr>
          <p:cNvSpPr/>
          <p:nvPr/>
        </p:nvSpPr>
        <p:spPr>
          <a:xfrm>
            <a:off x="1536455" y="1775358"/>
            <a:ext cx="98739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No validated FRP values across the entire domain, which may have been due to problems with the input data;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Experiencing data outages for G18/G19, including ABI FDC;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Not sure whether NOAA20/NOAA21 were affected. At least, unavailable over North America 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Starting from 05Z, the data returned to normal.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2B8757-81FD-4ED5-9473-1EA80AC0645F}"/>
              </a:ext>
            </a:extLst>
          </p:cNvPr>
          <p:cNvSpPr txBox="1"/>
          <p:nvPr/>
        </p:nvSpPr>
        <p:spPr>
          <a:xfrm>
            <a:off x="1663561" y="695102"/>
            <a:ext cx="9189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Investigation of an issue with the Error Warning (Red Status) for RAVE  Operational Products on April 10, 2025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E3CE07-8413-441D-9CA5-76AA21BB4EA2}"/>
              </a:ext>
            </a:extLst>
          </p:cNvPr>
          <p:cNvSpPr/>
          <p:nvPr/>
        </p:nvSpPr>
        <p:spPr>
          <a:xfrm>
            <a:off x="698154" y="3762095"/>
            <a:ext cx="1189101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IDL&gt; READANDPLOTRAVEFIREEMISSIONAS</a:t>
            </a:r>
          </a:p>
          <a:p>
            <a:r>
              <a:rPr lang="en-US" sz="1100" b="1" dirty="0"/>
              <a:t>../GOES19outputfilesfromUAT/20250410/RAVE-HrlyEmiss-3km_v2r0_blend_s202504100000000_e202504100059590_c202504100202020.nc</a:t>
            </a:r>
          </a:p>
          <a:p>
            <a:r>
              <a:rPr lang="en-US" sz="1100" b="1" dirty="0"/>
              <a:t>% Loaded DLM: NCDF.</a:t>
            </a:r>
          </a:p>
          <a:p>
            <a:r>
              <a:rPr lang="en-US" sz="1100" b="1" dirty="0"/>
              <a:t>     -1.00000</a:t>
            </a:r>
          </a:p>
          <a:p>
            <a:r>
              <a:rPr lang="en-US" sz="1100" b="1" dirty="0"/>
              <a:t>../GOES19outputfilesfromUAT/20250410/RAVE-HrlyEmiss-3km_v2r0_blend_s202504100100000_e202504100159590_c202504100301590.nc</a:t>
            </a:r>
          </a:p>
          <a:p>
            <a:r>
              <a:rPr lang="en-US" sz="1100" b="1" dirty="0"/>
              <a:t>     -1.00000</a:t>
            </a:r>
          </a:p>
          <a:p>
            <a:r>
              <a:rPr lang="en-US" sz="1100" b="1" dirty="0"/>
              <a:t>../GOES19outputfilesfromUAT/20250410/RAVE-HrlyEmiss-3km_v2r0_blend_s202504100200000_e202504100259590_c202504100402010.nc</a:t>
            </a:r>
          </a:p>
          <a:p>
            <a:r>
              <a:rPr lang="en-US" sz="1100" b="1" dirty="0"/>
              <a:t>     -1.00000</a:t>
            </a:r>
          </a:p>
          <a:p>
            <a:r>
              <a:rPr lang="en-US" sz="1100" b="1" dirty="0"/>
              <a:t>../GOES19outputfilesfromUAT/20250410/RAVE-HrlyEmiss-3km_v2r0_blend_s202504100300000_e202504100359590_c202504100502020.nc</a:t>
            </a:r>
          </a:p>
          <a:p>
            <a:r>
              <a:rPr lang="en-US" sz="1100" b="1" dirty="0"/>
              <a:t>     -1.00000</a:t>
            </a:r>
          </a:p>
          <a:p>
            <a:r>
              <a:rPr lang="en-US" sz="1100" b="1" dirty="0"/>
              <a:t>../GOES19outputfilesfromUAT/20250410/RAVE-HrlyEmiss-3km_v2r0_blend_s202504100400000_e202504100459590_c202504100602050.nc</a:t>
            </a:r>
          </a:p>
          <a:p>
            <a:r>
              <a:rPr lang="en-US" sz="1100" b="1" dirty="0"/>
              <a:t>     -1.00000</a:t>
            </a:r>
          </a:p>
          <a:p>
            <a:r>
              <a:rPr lang="en-US" sz="1100" b="1" dirty="0"/>
              <a:t>../GOES19outputfilesfromUAT/20250410/RAVE-HrlyEmiss-3km_v2r0_blend_s202504100500000_e202504100559590_c202504100701570.nc</a:t>
            </a:r>
          </a:p>
          <a:p>
            <a:r>
              <a:rPr lang="en-US" sz="1100" b="1" dirty="0"/>
              <a:t>      21.2865      41.2317      16.1702      16.2834      14.7830      9.47853      50.1827      27.9865      10.4593      6.49217      14.8467      93.8733      23.0735      22.7226      8.94866</a:t>
            </a:r>
          </a:p>
          <a:p>
            <a:r>
              <a:rPr lang="en-US" sz="1100" b="1" dirty="0"/>
              <a:t>      4.98024      8.94866      35.0928      31.4081      2.89516      2.71969      26.1689      23.1612      32.9872      9.65052      15.0899      7.39004</a:t>
            </a:r>
          </a:p>
        </p:txBody>
      </p:sp>
    </p:spTree>
    <p:extLst>
      <p:ext uri="{BB962C8B-B14F-4D97-AF65-F5344CB8AC3E}">
        <p14:creationId xmlns:p14="http://schemas.microsoft.com/office/powerpoint/2010/main" val="70921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6348AA-7B59-4D19-9224-AE0508D2F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0" y="1651100"/>
            <a:ext cx="8197407" cy="3839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BFC5FE-8B4D-4E33-8B38-7EC612D10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737" y="1928192"/>
            <a:ext cx="7316221" cy="41153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020AE9F-B3E8-4882-8BB6-150F8967495C}"/>
              </a:ext>
            </a:extLst>
          </p:cNvPr>
          <p:cNvSpPr/>
          <p:nvPr/>
        </p:nvSpPr>
        <p:spPr>
          <a:xfrm>
            <a:off x="2475346" y="491268"/>
            <a:ext cx="7102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Reason: No VIIRS fire products were available across North America, and there were data outages for G18 and G9 from 00Z to 04Z.</a:t>
            </a:r>
          </a:p>
        </p:txBody>
      </p:sp>
    </p:spTree>
    <p:extLst>
      <p:ext uri="{BB962C8B-B14F-4D97-AF65-F5344CB8AC3E}">
        <p14:creationId xmlns:p14="http://schemas.microsoft.com/office/powerpoint/2010/main" val="3080852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13437</TotalTime>
  <Words>449</Words>
  <Application>Microsoft Office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Chuanyu Xu</dc:creator>
  <cp:lastModifiedBy>Chuanyu Xu</cp:lastModifiedBy>
  <cp:revision>60</cp:revision>
  <dcterms:created xsi:type="dcterms:W3CDTF">2025-04-02T14:00:44Z</dcterms:created>
  <dcterms:modified xsi:type="dcterms:W3CDTF">2025-04-11T21:58:35Z</dcterms:modified>
</cp:coreProperties>
</file>