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p:cViewPr varScale="1">
        <p:scale>
          <a:sx n="96" d="100"/>
          <a:sy n="96" d="100"/>
        </p:scale>
        <p:origin x="90"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AFFE8-AB9C-4F52-9832-858B92177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0C677F-BDAD-4B5C-BFEE-4F0BF4442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86570-9AF5-4941-9888-6EB793EECB05}"/>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5" name="Footer Placeholder 4">
            <a:extLst>
              <a:ext uri="{FF2B5EF4-FFF2-40B4-BE49-F238E27FC236}">
                <a16:creationId xmlns:a16="http://schemas.microsoft.com/office/drawing/2014/main" id="{D55992FC-9BA0-4CE1-AFF6-9452230DE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0A83C-95C6-4FB7-97B4-BFF8A7BB4BD6}"/>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229682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0FC02-B724-4722-848D-AFF19B69C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A36F2E-A4B7-4FB7-98EC-49FB09A22C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EF171-555A-466D-B39B-0F668C3B0F2B}"/>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5" name="Footer Placeholder 4">
            <a:extLst>
              <a:ext uri="{FF2B5EF4-FFF2-40B4-BE49-F238E27FC236}">
                <a16:creationId xmlns:a16="http://schemas.microsoft.com/office/drawing/2014/main" id="{AA0A25F4-04BF-4017-B852-16E09327E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CA100-D00C-456B-9398-4B5390307AED}"/>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172754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ABB446-F33B-4FFD-830B-793FBC3603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9A467-3DA6-4455-9480-24150D25C70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B899F-98D6-46D9-BF9E-1F8AE062E5AB}"/>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5" name="Footer Placeholder 4">
            <a:extLst>
              <a:ext uri="{FF2B5EF4-FFF2-40B4-BE49-F238E27FC236}">
                <a16:creationId xmlns:a16="http://schemas.microsoft.com/office/drawing/2014/main" id="{15675BD5-F434-41CF-985E-E44F9E90B6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CDDC5-5474-4F69-96C2-0EE5BA62D14A}"/>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266460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21B3-3740-4C59-A2B4-0B468D4BF8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8E8D8-19C5-4CAE-A6C8-1B2B437144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3D43B-5A34-4ECF-9D90-7FCF5FFA4AC4}"/>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5" name="Footer Placeholder 4">
            <a:extLst>
              <a:ext uri="{FF2B5EF4-FFF2-40B4-BE49-F238E27FC236}">
                <a16:creationId xmlns:a16="http://schemas.microsoft.com/office/drawing/2014/main" id="{3601C05A-A728-424E-9D54-0D69C51D8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C36DF-60BA-48E5-9F32-601C0B0E7EEF}"/>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17377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40EE-107E-4E17-990C-E5039949D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FD43F1-3483-412C-9D40-D3C216FED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81F85E-731F-42AE-9904-8FE6AD80D3A3}"/>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5" name="Footer Placeholder 4">
            <a:extLst>
              <a:ext uri="{FF2B5EF4-FFF2-40B4-BE49-F238E27FC236}">
                <a16:creationId xmlns:a16="http://schemas.microsoft.com/office/drawing/2014/main" id="{8888E846-1B17-4FCC-9AFF-D1B15B835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E3D5C-448A-4141-AD95-9A7E0D6E8EF4}"/>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397184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7144-79CC-43A5-A4B8-B00B337B4C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100A18-8DC0-490B-8695-3E43171D6F2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744BA1-A853-49D2-815C-175441DC2F4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1D4012-1770-4E38-A6FE-964A586F440F}"/>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6" name="Footer Placeholder 5">
            <a:extLst>
              <a:ext uri="{FF2B5EF4-FFF2-40B4-BE49-F238E27FC236}">
                <a16:creationId xmlns:a16="http://schemas.microsoft.com/office/drawing/2014/main" id="{8177F5E1-6C6D-48CF-8715-858D4DC9D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8EAF5-8C91-4ADD-BC52-7191DBA93501}"/>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292622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99BA-F9F1-4BF0-944A-FF198C79E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C7CCE3-0CE7-4637-ACF0-89E3024D7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9319D8C-0643-4CBF-8168-05898B940D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4ABD4-705D-42BF-859D-C7E199D24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F6D203-08F7-4274-B87D-2988C8BE9E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1F61FC-12B9-425B-857C-FB33B60EC46E}"/>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8" name="Footer Placeholder 7">
            <a:extLst>
              <a:ext uri="{FF2B5EF4-FFF2-40B4-BE49-F238E27FC236}">
                <a16:creationId xmlns:a16="http://schemas.microsoft.com/office/drawing/2014/main" id="{A4FDB8FA-A254-4DBC-961F-88920FCCBF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B60766-C2C6-4B19-A75E-7E13F2CD9DB3}"/>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220633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0570-A110-4DBC-800B-47C3E2A6D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8BC92E-2421-42C0-AFD2-A7D2466A06A1}"/>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4" name="Footer Placeholder 3">
            <a:extLst>
              <a:ext uri="{FF2B5EF4-FFF2-40B4-BE49-F238E27FC236}">
                <a16:creationId xmlns:a16="http://schemas.microsoft.com/office/drawing/2014/main" id="{01F80627-F06A-419D-BCBD-6EC4892873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AD69BA-8ECA-45F0-BC86-3BEE59E97517}"/>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1271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BA8463-B915-4585-A776-3199ABA551BA}"/>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3" name="Footer Placeholder 2">
            <a:extLst>
              <a:ext uri="{FF2B5EF4-FFF2-40B4-BE49-F238E27FC236}">
                <a16:creationId xmlns:a16="http://schemas.microsoft.com/office/drawing/2014/main" id="{272FADFC-4C15-4C1E-A8C6-7491BE8046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E55AD9-C13C-4DD9-BD87-59D6C85C0A1D}"/>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127522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8EB1C-6956-4FDB-A4AB-235F6D58F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0DEEE-12ED-426B-9EC6-81B16B67B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269732-F02A-4531-954A-F0DFAFD81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8B99C4-C913-4404-89E7-094C9B0C2E2B}"/>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6" name="Footer Placeholder 5">
            <a:extLst>
              <a:ext uri="{FF2B5EF4-FFF2-40B4-BE49-F238E27FC236}">
                <a16:creationId xmlns:a16="http://schemas.microsoft.com/office/drawing/2014/main" id="{C8170DD4-2F8B-4653-9434-88D084E0F2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DB3D80-3A2D-4EEE-910C-4FEE28F789E8}"/>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12236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FDF4-71D0-4E03-B05A-3FD42CF74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3D47A-B1AB-4556-86F6-F2EA4D53E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21AC3-FDF5-4CD3-935A-AF6C5D090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67EBCF-7F74-44D2-B200-1C228D29CB05}"/>
              </a:ext>
            </a:extLst>
          </p:cNvPr>
          <p:cNvSpPr>
            <a:spLocks noGrp="1"/>
          </p:cNvSpPr>
          <p:nvPr>
            <p:ph type="dt" sz="half" idx="10"/>
          </p:nvPr>
        </p:nvSpPr>
        <p:spPr/>
        <p:txBody>
          <a:bodyPr/>
          <a:lstStyle/>
          <a:p>
            <a:fld id="{91A13ABA-7355-416E-B4E0-C0010B5C88F4}" type="datetimeFigureOut">
              <a:rPr lang="en-US" smtClean="0"/>
              <a:t>5/16/2025</a:t>
            </a:fld>
            <a:endParaRPr lang="en-US"/>
          </a:p>
        </p:txBody>
      </p:sp>
      <p:sp>
        <p:nvSpPr>
          <p:cNvPr id="6" name="Footer Placeholder 5">
            <a:extLst>
              <a:ext uri="{FF2B5EF4-FFF2-40B4-BE49-F238E27FC236}">
                <a16:creationId xmlns:a16="http://schemas.microsoft.com/office/drawing/2014/main" id="{972EA313-4B37-4D27-A1BF-D68682950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A984B-6066-43BD-8E7A-C48B27C2EC10}"/>
              </a:ext>
            </a:extLst>
          </p:cNvPr>
          <p:cNvSpPr>
            <a:spLocks noGrp="1"/>
          </p:cNvSpPr>
          <p:nvPr>
            <p:ph type="sldNum" sz="quarter" idx="12"/>
          </p:nvPr>
        </p:nvSpPr>
        <p:spPr/>
        <p:txBody>
          <a:bodyPr/>
          <a:lstStyle/>
          <a:p>
            <a:fld id="{82847D58-0007-45E7-8536-72F935D90A15}" type="slidenum">
              <a:rPr lang="en-US" smtClean="0"/>
              <a:t>‹#›</a:t>
            </a:fld>
            <a:endParaRPr lang="en-US"/>
          </a:p>
        </p:txBody>
      </p:sp>
    </p:spTree>
    <p:extLst>
      <p:ext uri="{BB962C8B-B14F-4D97-AF65-F5344CB8AC3E}">
        <p14:creationId xmlns:p14="http://schemas.microsoft.com/office/powerpoint/2010/main" val="139224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DFD10-498F-4AFB-8274-B7A683E799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DEDBAC-6A87-4833-ABAD-F80584F80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13822-2CAE-4981-A23C-A8FA666D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13ABA-7355-416E-B4E0-C0010B5C88F4}" type="datetimeFigureOut">
              <a:rPr lang="en-US" smtClean="0"/>
              <a:t>5/16/2025</a:t>
            </a:fld>
            <a:endParaRPr lang="en-US"/>
          </a:p>
        </p:txBody>
      </p:sp>
      <p:sp>
        <p:nvSpPr>
          <p:cNvPr id="5" name="Footer Placeholder 4">
            <a:extLst>
              <a:ext uri="{FF2B5EF4-FFF2-40B4-BE49-F238E27FC236}">
                <a16:creationId xmlns:a16="http://schemas.microsoft.com/office/drawing/2014/main" id="{18FA3B09-BEE2-4AD7-9258-3A5BB973A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19F70-41F1-4372-AFAA-260B5B37FA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47D58-0007-45E7-8536-72F935D90A15}" type="slidenum">
              <a:rPr lang="en-US" smtClean="0"/>
              <a:t>‹#›</a:t>
            </a:fld>
            <a:endParaRPr lang="en-US"/>
          </a:p>
        </p:txBody>
      </p:sp>
    </p:spTree>
    <p:extLst>
      <p:ext uri="{BB962C8B-B14F-4D97-AF65-F5344CB8AC3E}">
        <p14:creationId xmlns:p14="http://schemas.microsoft.com/office/powerpoint/2010/main" val="3819749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2EF4CFA-8CC1-4399-9EA3-BEB51004658C}"/>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EA39FB3C-D710-4360-8A91-0BFE11F2A8BA}"/>
              </a:ext>
            </a:extLst>
          </p:cNvPr>
          <p:cNvSpPr/>
          <p:nvPr/>
        </p:nvSpPr>
        <p:spPr>
          <a:xfrm>
            <a:off x="573155" y="413265"/>
            <a:ext cx="10687879" cy="6009850"/>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b="1" dirty="0">
                <a:latin typeface="Calibri" panose="020F0502020204030204" pitchFamily="34" charset="0"/>
                <a:ea typeface="Calibri" panose="020F0502020204030204" pitchFamily="34" charset="0"/>
                <a:cs typeface="Times New Roman" panose="02020603050405020304" pitchFamily="18" charset="0"/>
              </a:rPr>
              <a:t>The main efforts are focused on retrieving Fire Radiative Power (FRP) from the NASA FIREX-AQ FireSense-2023 Level 1B radiance data for the period from October 16 to November 21, 2023. Some preliminary analyses have been completed, and updated FRP and fire mask images have been generated.  </a:t>
            </a:r>
          </a:p>
          <a:p>
            <a:pPr marL="342900" indent="-342900">
              <a:lnSpc>
                <a:spcPct val="107000"/>
              </a:lnSpc>
              <a:spcAft>
                <a:spcPts val="800"/>
              </a:spcAft>
              <a:buFont typeface="Wingdings" panose="05000000000000000000" pitchFamily="2" charset="2"/>
              <a:buChar char="Ø"/>
            </a:pPr>
            <a:r>
              <a:rPr lang="en-US" sz="1600" b="1" dirty="0">
                <a:latin typeface="Calibri" panose="020F0502020204030204" pitchFamily="34" charset="0"/>
                <a:ea typeface="Calibri" panose="020F0502020204030204" pitchFamily="34" charset="0"/>
                <a:cs typeface="Times New Roman" panose="02020603050405020304" pitchFamily="18" charset="0"/>
              </a:rPr>
              <a:t> Per the request of the NSF UCAR group, three months of reprocessed GBBEPx v5 data (for the period May–July 2023) have been collected and uploaded to the FTP site for use in the group’s modeling experiments.   </a:t>
            </a:r>
          </a:p>
          <a:p>
            <a:pPr marL="342900" indent="-342900">
              <a:lnSpc>
                <a:spcPct val="107000"/>
              </a:lnSpc>
              <a:spcAft>
                <a:spcPts val="800"/>
              </a:spcAft>
              <a:buFont typeface="Wingdings" panose="05000000000000000000" pitchFamily="2" charset="2"/>
              <a:buChar char="Ø"/>
            </a:pPr>
            <a:r>
              <a:rPr lang="en-US" sz="1600" b="1" dirty="0">
                <a:latin typeface="Calibri" panose="020F0502020204030204" pitchFamily="34" charset="0"/>
                <a:ea typeface="Calibri" panose="020F0502020204030204" pitchFamily="34" charset="0"/>
                <a:cs typeface="Times New Roman" panose="02020603050405020304" pitchFamily="18" charset="0"/>
              </a:rPr>
              <a:t>Some efforts have been made to regenerate and refill missing images for the </a:t>
            </a:r>
            <a:r>
              <a:rPr lang="en-US" sz="1600" b="1" dirty="0" err="1">
                <a:latin typeface="Calibri" panose="020F0502020204030204" pitchFamily="34" charset="0"/>
                <a:ea typeface="Calibri" panose="020F0502020204030204" pitchFamily="34" charset="0"/>
                <a:cs typeface="Times New Roman" panose="02020603050405020304" pitchFamily="18" charset="0"/>
              </a:rPr>
              <a:t>JstarMapper</a:t>
            </a:r>
            <a:r>
              <a:rPr lang="en-US" sz="1600" b="1" dirty="0">
                <a:latin typeface="Calibri" panose="020F0502020204030204" pitchFamily="34" charset="0"/>
                <a:ea typeface="Calibri" panose="020F0502020204030204" pitchFamily="34" charset="0"/>
                <a:cs typeface="Times New Roman" panose="02020603050405020304" pitchFamily="18" charset="0"/>
              </a:rPr>
              <a:t> and </a:t>
            </a:r>
            <a:r>
              <a:rPr lang="en-US" sz="1600" b="1" dirty="0" err="1">
                <a:latin typeface="Calibri" panose="020F0502020204030204" pitchFamily="34" charset="0"/>
                <a:ea typeface="Calibri" panose="020F0502020204030204" pitchFamily="34" charset="0"/>
                <a:cs typeface="Times New Roman" panose="02020603050405020304" pitchFamily="18" charset="0"/>
              </a:rPr>
              <a:t>AerosolWatch</a:t>
            </a:r>
            <a:r>
              <a:rPr lang="en-US" sz="1600" b="1" dirty="0">
                <a:latin typeface="Calibri" panose="020F0502020204030204" pitchFamily="34" charset="0"/>
                <a:ea typeface="Calibri" panose="020F0502020204030204" pitchFamily="34" charset="0"/>
                <a:cs typeface="Times New Roman" panose="02020603050405020304" pitchFamily="18" charset="0"/>
              </a:rPr>
              <a:t> websites as part of ongoing maintenance. Due to IDL license issues and network instability, many layer images were missing between May 10 and 11, 2025. Listed below are missing images and backfilled on both websites.</a:t>
            </a:r>
          </a:p>
          <a:p>
            <a:pPr marR="0" lvl="1">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3.1 For </a:t>
            </a:r>
            <a:r>
              <a:rPr lang="en-US" sz="1600" b="1" dirty="0" err="1">
                <a:latin typeface="Calibri" panose="020F0502020204030204" pitchFamily="34" charset="0"/>
                <a:ea typeface="Calibri" panose="020F0502020204030204" pitchFamily="34" charset="0"/>
                <a:cs typeface="Times New Roman" panose="02020603050405020304" pitchFamily="18" charset="0"/>
              </a:rPr>
              <a:t>JstarMapper</a:t>
            </a:r>
            <a:r>
              <a:rPr lang="en-US" sz="1600" b="1" dirty="0">
                <a:latin typeface="Calibri" panose="020F0502020204030204" pitchFamily="34" charset="0"/>
                <a:ea typeface="Calibri" panose="020F0502020204030204" pitchFamily="34" charset="0"/>
                <a:cs typeface="Times New Roman" panose="02020603050405020304" pitchFamily="18" charset="0"/>
              </a:rPr>
              <a:t>:  TROPOMI CO, AI and NO2 images are missing on May 10 and 11. TROPOMI AI image on May 15 is missing;    </a:t>
            </a:r>
          </a:p>
          <a:p>
            <a:pPr marR="0" lvl="1">
              <a:lnSpc>
                <a:spcPct val="107000"/>
              </a:lnSpc>
              <a:spcBef>
                <a:spcPts val="0"/>
              </a:spcBef>
              <a:spcAft>
                <a:spcPts val="0"/>
              </a:spcAft>
            </a:pPr>
            <a:r>
              <a:rPr lang="en-US" sz="1600" b="1" dirty="0">
                <a:latin typeface="Calibri" panose="020F0502020204030204" pitchFamily="34" charset="0"/>
                <a:ea typeface="Calibri" panose="020F0502020204030204" pitchFamily="34" charset="0"/>
                <a:cs typeface="Times New Roman" panose="02020603050405020304" pitchFamily="18" charset="0"/>
              </a:rPr>
              <a:t>3.2  For </a:t>
            </a:r>
            <a:r>
              <a:rPr lang="en-US" sz="1600" b="1" dirty="0" err="1">
                <a:latin typeface="Calibri" panose="020F0502020204030204" pitchFamily="34" charset="0"/>
                <a:ea typeface="Calibri" panose="020F0502020204030204" pitchFamily="34" charset="0"/>
                <a:cs typeface="Times New Roman" panose="02020603050405020304" pitchFamily="18" charset="0"/>
              </a:rPr>
              <a:t>AerosolWatch</a:t>
            </a:r>
            <a:r>
              <a:rPr lang="en-US" sz="1600" b="1" dirty="0">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May 10</a:t>
            </a:r>
            <a:br>
              <a:rPr lang="en-US" sz="1600" b="1" dirty="0">
                <a:latin typeface="Calibri" panose="020F0502020204030204" pitchFamily="34" charset="0"/>
                <a:ea typeface="Calibri" panose="020F0502020204030204" pitchFamily="34" charset="0"/>
                <a:cs typeface="Times New Roman" panose="02020603050405020304" pitchFamily="18" charset="0"/>
              </a:rPr>
            </a:br>
            <a:r>
              <a:rPr lang="en-US" sz="1600" b="1" dirty="0">
                <a:latin typeface="Calibri" panose="020F0502020204030204" pitchFamily="34" charset="0"/>
                <a:ea typeface="Calibri" panose="020F0502020204030204" pitchFamily="34" charset="0"/>
                <a:cs typeface="Times New Roman" panose="02020603050405020304" pitchFamily="18" charset="0"/>
              </a:rPr>
              <a:t>     (1) All VIIRS layers completely or partially missing, including daily PM2.5</a:t>
            </a:r>
          </a:p>
          <a:p>
            <a:pPr marL="4572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     (2) All ABI layers have huge gaps. </a:t>
            </a:r>
          </a:p>
          <a:p>
            <a:pPr marL="4572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     (3)TROPOMI CO missing on </a:t>
            </a:r>
            <a:r>
              <a:rPr lang="en-US" sz="1600" b="1" dirty="0" err="1">
                <a:latin typeface="Calibri" panose="020F0502020204030204" pitchFamily="34" charset="0"/>
                <a:ea typeface="Calibri" panose="020F0502020204030204" pitchFamily="34" charset="0"/>
                <a:cs typeface="Times New Roman" panose="02020603050405020304" pitchFamily="18" charset="0"/>
              </a:rPr>
              <a:t>AerosolWatch</a:t>
            </a: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     (4) TROPOMI CO, NO2, and AI missing on JSTAR Mapper</a:t>
            </a:r>
          </a:p>
          <a:p>
            <a:pPr marL="2286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    May 11 </a:t>
            </a:r>
          </a:p>
          <a:p>
            <a:pPr marL="2286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         (1) All ABI layers missing prior to ~16:40</a:t>
            </a:r>
          </a:p>
          <a:p>
            <a:pPr marL="228600" marR="0">
              <a:lnSpc>
                <a:spcPct val="107000"/>
              </a:lnSpc>
              <a:spcBef>
                <a:spcPts val="0"/>
              </a:spcBef>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         (2) G19 CONUS AOD missing all day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60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DDEA5-4C03-429E-A3B4-68E41BED492A}"/>
              </a:ext>
            </a:extLst>
          </p:cNvPr>
          <p:cNvSpPr txBox="1"/>
          <p:nvPr/>
        </p:nvSpPr>
        <p:spPr>
          <a:xfrm>
            <a:off x="2663686" y="178905"/>
            <a:ext cx="5685184" cy="830997"/>
          </a:xfrm>
          <a:prstGeom prst="rect">
            <a:avLst/>
          </a:prstGeom>
          <a:noFill/>
        </p:spPr>
        <p:txBody>
          <a:bodyPr wrap="square" rtlCol="0">
            <a:spAutoFit/>
          </a:bodyPr>
          <a:lstStyle/>
          <a:p>
            <a:pPr algn="ctr"/>
            <a:r>
              <a:rPr lang="en-US" b="1" dirty="0"/>
              <a:t>               </a:t>
            </a:r>
            <a:r>
              <a:rPr lang="en-US" sz="2400" b="1" dirty="0"/>
              <a:t>FIREX-AQ </a:t>
            </a:r>
            <a:r>
              <a:rPr lang="en-US" sz="2400" b="1" dirty="0" err="1"/>
              <a:t>FireSense</a:t>
            </a:r>
            <a:r>
              <a:rPr lang="en-US" sz="2400" b="1" dirty="0"/>
              <a:t> 2023 Experiment data: Examples </a:t>
            </a:r>
          </a:p>
        </p:txBody>
      </p:sp>
      <p:pic>
        <p:nvPicPr>
          <p:cNvPr id="4" name="Picture 3">
            <a:extLst>
              <a:ext uri="{FF2B5EF4-FFF2-40B4-BE49-F238E27FC236}">
                <a16:creationId xmlns:a16="http://schemas.microsoft.com/office/drawing/2014/main" id="{22E961F6-84E0-4E0E-BA18-8C83B41D5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37" y="1353607"/>
            <a:ext cx="5657850" cy="4371975"/>
          </a:xfrm>
          <a:prstGeom prst="rect">
            <a:avLst/>
          </a:prstGeom>
        </p:spPr>
      </p:pic>
      <p:pic>
        <p:nvPicPr>
          <p:cNvPr id="11" name="Picture 10">
            <a:extLst>
              <a:ext uri="{FF2B5EF4-FFF2-40B4-BE49-F238E27FC236}">
                <a16:creationId xmlns:a16="http://schemas.microsoft.com/office/drawing/2014/main" id="{2140FAB9-D0F4-425F-92B5-99626DF84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163" y="1534474"/>
            <a:ext cx="5356098" cy="4138803"/>
          </a:xfrm>
          <a:prstGeom prst="rect">
            <a:avLst/>
          </a:prstGeom>
        </p:spPr>
      </p:pic>
      <p:sp>
        <p:nvSpPr>
          <p:cNvPr id="6" name="TextBox 5">
            <a:extLst>
              <a:ext uri="{FF2B5EF4-FFF2-40B4-BE49-F238E27FC236}">
                <a16:creationId xmlns:a16="http://schemas.microsoft.com/office/drawing/2014/main" id="{B5BB30C9-CE56-4E35-895D-5808D1933DDB}"/>
              </a:ext>
            </a:extLst>
          </p:cNvPr>
          <p:cNvSpPr txBox="1"/>
          <p:nvPr/>
        </p:nvSpPr>
        <p:spPr>
          <a:xfrm>
            <a:off x="4997885" y="1052186"/>
            <a:ext cx="1540701" cy="400110"/>
          </a:xfrm>
          <a:prstGeom prst="rect">
            <a:avLst/>
          </a:prstGeom>
          <a:noFill/>
        </p:spPr>
        <p:txBody>
          <a:bodyPr wrap="square" rtlCol="0">
            <a:spAutoFit/>
          </a:bodyPr>
          <a:lstStyle/>
          <a:p>
            <a:r>
              <a:rPr lang="en-US" sz="2000" b="1" dirty="0"/>
              <a:t>Flight path</a:t>
            </a:r>
          </a:p>
        </p:txBody>
      </p:sp>
    </p:spTree>
    <p:extLst>
      <p:ext uri="{BB962C8B-B14F-4D97-AF65-F5344CB8AC3E}">
        <p14:creationId xmlns:p14="http://schemas.microsoft.com/office/powerpoint/2010/main" val="139995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662B6B-4D90-4E1D-8894-0BB78AB43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378" y="571500"/>
            <a:ext cx="3429000" cy="2857500"/>
          </a:xfrm>
          <a:prstGeom prst="rect">
            <a:avLst/>
          </a:prstGeom>
        </p:spPr>
      </p:pic>
      <p:pic>
        <p:nvPicPr>
          <p:cNvPr id="10" name="Picture 9">
            <a:extLst>
              <a:ext uri="{FF2B5EF4-FFF2-40B4-BE49-F238E27FC236}">
                <a16:creationId xmlns:a16="http://schemas.microsoft.com/office/drawing/2014/main" id="{23B3A7F1-1E04-4A36-A9E9-6A85C992E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00" y="571500"/>
            <a:ext cx="3429000" cy="2857500"/>
          </a:xfrm>
          <a:prstGeom prst="rect">
            <a:avLst/>
          </a:prstGeom>
        </p:spPr>
      </p:pic>
      <p:pic>
        <p:nvPicPr>
          <p:cNvPr id="14" name="Picture 13">
            <a:extLst>
              <a:ext uri="{FF2B5EF4-FFF2-40B4-BE49-F238E27FC236}">
                <a16:creationId xmlns:a16="http://schemas.microsoft.com/office/drawing/2014/main" id="{98A24429-A209-4CB7-BAC8-D233A3C9F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00" y="3681917"/>
            <a:ext cx="3429000" cy="2857500"/>
          </a:xfrm>
          <a:prstGeom prst="rect">
            <a:avLst/>
          </a:prstGeom>
        </p:spPr>
      </p:pic>
      <p:pic>
        <p:nvPicPr>
          <p:cNvPr id="17" name="Picture 16">
            <a:extLst>
              <a:ext uri="{FF2B5EF4-FFF2-40B4-BE49-F238E27FC236}">
                <a16:creationId xmlns:a16="http://schemas.microsoft.com/office/drawing/2014/main" id="{441554D2-2AAD-4293-8E87-91D8322447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200" y="824417"/>
            <a:ext cx="3429000" cy="2857500"/>
          </a:xfrm>
          <a:prstGeom prst="rect">
            <a:avLst/>
          </a:prstGeom>
        </p:spPr>
      </p:pic>
      <p:pic>
        <p:nvPicPr>
          <p:cNvPr id="19" name="Picture 18">
            <a:extLst>
              <a:ext uri="{FF2B5EF4-FFF2-40B4-BE49-F238E27FC236}">
                <a16:creationId xmlns:a16="http://schemas.microsoft.com/office/drawing/2014/main" id="{A296C1FD-66E6-4676-9272-0B73EF1023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4378" y="3854939"/>
            <a:ext cx="3429000" cy="2857500"/>
          </a:xfrm>
          <a:prstGeom prst="rect">
            <a:avLst/>
          </a:prstGeom>
        </p:spPr>
      </p:pic>
      <p:pic>
        <p:nvPicPr>
          <p:cNvPr id="21" name="Picture 20">
            <a:extLst>
              <a:ext uri="{FF2B5EF4-FFF2-40B4-BE49-F238E27FC236}">
                <a16:creationId xmlns:a16="http://schemas.microsoft.com/office/drawing/2014/main" id="{3C38A179-08DF-4D35-B7CD-973E612BB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9200" y="3854939"/>
            <a:ext cx="3429000" cy="2857500"/>
          </a:xfrm>
          <a:prstGeom prst="rect">
            <a:avLst/>
          </a:prstGeom>
        </p:spPr>
      </p:pic>
      <p:sp>
        <p:nvSpPr>
          <p:cNvPr id="23" name="TextBox 22">
            <a:extLst>
              <a:ext uri="{FF2B5EF4-FFF2-40B4-BE49-F238E27FC236}">
                <a16:creationId xmlns:a16="http://schemas.microsoft.com/office/drawing/2014/main" id="{5C9CBEA7-6092-46B6-8606-A9D578BA0779}"/>
              </a:ext>
            </a:extLst>
          </p:cNvPr>
          <p:cNvSpPr txBox="1"/>
          <p:nvPr/>
        </p:nvSpPr>
        <p:spPr>
          <a:xfrm>
            <a:off x="5557065" y="145561"/>
            <a:ext cx="2011890" cy="400110"/>
          </a:xfrm>
          <a:prstGeom prst="rect">
            <a:avLst/>
          </a:prstGeom>
          <a:noFill/>
        </p:spPr>
        <p:txBody>
          <a:bodyPr wrap="square" rtlCol="0">
            <a:spAutoFit/>
          </a:bodyPr>
          <a:lstStyle/>
          <a:p>
            <a:r>
              <a:rPr lang="en-US" sz="2000" b="1" dirty="0"/>
              <a:t>FRP </a:t>
            </a:r>
          </a:p>
        </p:txBody>
      </p:sp>
    </p:spTree>
    <p:extLst>
      <p:ext uri="{BB962C8B-B14F-4D97-AF65-F5344CB8AC3E}">
        <p14:creationId xmlns:p14="http://schemas.microsoft.com/office/powerpoint/2010/main" val="3310078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C4372-7E13-477A-A1AD-DE1E9AE48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98" y="571500"/>
            <a:ext cx="3429000" cy="2857500"/>
          </a:xfrm>
          <a:prstGeom prst="rect">
            <a:avLst/>
          </a:prstGeom>
        </p:spPr>
      </p:pic>
      <p:pic>
        <p:nvPicPr>
          <p:cNvPr id="5" name="Picture 4">
            <a:extLst>
              <a:ext uri="{FF2B5EF4-FFF2-40B4-BE49-F238E27FC236}">
                <a16:creationId xmlns:a16="http://schemas.microsoft.com/office/drawing/2014/main" id="{B4675DB6-6644-42EB-8355-10FB9C1B6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98" y="3599976"/>
            <a:ext cx="3429000" cy="2857500"/>
          </a:xfrm>
          <a:prstGeom prst="rect">
            <a:avLst/>
          </a:prstGeom>
        </p:spPr>
      </p:pic>
      <p:pic>
        <p:nvPicPr>
          <p:cNvPr id="12" name="Picture 11">
            <a:extLst>
              <a:ext uri="{FF2B5EF4-FFF2-40B4-BE49-F238E27FC236}">
                <a16:creationId xmlns:a16="http://schemas.microsoft.com/office/drawing/2014/main" id="{5C74AAED-99E4-4E77-BB30-14D6BE2F6B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0" y="881329"/>
            <a:ext cx="3429000" cy="2857500"/>
          </a:xfrm>
          <a:prstGeom prst="rect">
            <a:avLst/>
          </a:prstGeom>
        </p:spPr>
      </p:pic>
      <p:pic>
        <p:nvPicPr>
          <p:cNvPr id="19" name="Picture 18">
            <a:extLst>
              <a:ext uri="{FF2B5EF4-FFF2-40B4-BE49-F238E27FC236}">
                <a16:creationId xmlns:a16="http://schemas.microsoft.com/office/drawing/2014/main" id="{BB5D3F65-5B92-4A31-AB7B-477F8A8030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548" y="3856196"/>
            <a:ext cx="3429000" cy="2003108"/>
          </a:xfrm>
          <a:prstGeom prst="rect">
            <a:avLst/>
          </a:prstGeom>
        </p:spPr>
      </p:pic>
      <p:pic>
        <p:nvPicPr>
          <p:cNvPr id="21" name="Picture 20">
            <a:extLst>
              <a:ext uri="{FF2B5EF4-FFF2-40B4-BE49-F238E27FC236}">
                <a16:creationId xmlns:a16="http://schemas.microsoft.com/office/drawing/2014/main" id="{BBD339D4-2B95-4521-B80F-740E13A9EE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2923" y="3973563"/>
            <a:ext cx="3429000" cy="2003108"/>
          </a:xfrm>
          <a:prstGeom prst="rect">
            <a:avLst/>
          </a:prstGeom>
        </p:spPr>
      </p:pic>
      <p:pic>
        <p:nvPicPr>
          <p:cNvPr id="23" name="Picture 22">
            <a:extLst>
              <a:ext uri="{FF2B5EF4-FFF2-40B4-BE49-F238E27FC236}">
                <a16:creationId xmlns:a16="http://schemas.microsoft.com/office/drawing/2014/main" id="{A61B0220-E7B5-4F7F-A77D-17BD48EAC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9975" y="998696"/>
            <a:ext cx="3429000" cy="2003108"/>
          </a:xfrm>
          <a:prstGeom prst="rect">
            <a:avLst/>
          </a:prstGeom>
        </p:spPr>
      </p:pic>
      <p:sp>
        <p:nvSpPr>
          <p:cNvPr id="24" name="TextBox 23">
            <a:extLst>
              <a:ext uri="{FF2B5EF4-FFF2-40B4-BE49-F238E27FC236}">
                <a16:creationId xmlns:a16="http://schemas.microsoft.com/office/drawing/2014/main" id="{EEB3CA9B-A85D-408D-8844-B791486A160F}"/>
              </a:ext>
            </a:extLst>
          </p:cNvPr>
          <p:cNvSpPr txBox="1"/>
          <p:nvPr/>
        </p:nvSpPr>
        <p:spPr>
          <a:xfrm>
            <a:off x="5148197" y="87682"/>
            <a:ext cx="2542784" cy="400110"/>
          </a:xfrm>
          <a:prstGeom prst="rect">
            <a:avLst/>
          </a:prstGeom>
          <a:noFill/>
        </p:spPr>
        <p:txBody>
          <a:bodyPr wrap="square" rtlCol="0">
            <a:spAutoFit/>
          </a:bodyPr>
          <a:lstStyle/>
          <a:p>
            <a:r>
              <a:rPr lang="en-US" sz="2000" b="1" dirty="0"/>
              <a:t>Fire Mask</a:t>
            </a:r>
          </a:p>
        </p:txBody>
      </p:sp>
    </p:spTree>
    <p:extLst>
      <p:ext uri="{BB962C8B-B14F-4D97-AF65-F5344CB8AC3E}">
        <p14:creationId xmlns:p14="http://schemas.microsoft.com/office/powerpoint/2010/main" val="751941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275</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Chuanyu Xu</dc:creator>
  <cp:lastModifiedBy>Chuanyu Xu</cp:lastModifiedBy>
  <cp:revision>56</cp:revision>
  <dcterms:created xsi:type="dcterms:W3CDTF">2025-04-24T20:39:29Z</dcterms:created>
  <dcterms:modified xsi:type="dcterms:W3CDTF">2025-05-16T21:20:39Z</dcterms:modified>
</cp:coreProperties>
</file>